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mp4"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0"/>
  </p:notesMasterIdLst>
  <p:sldIdLst>
    <p:sldId id="256" r:id="rId2"/>
    <p:sldId id="257" r:id="rId3"/>
    <p:sldId id="258" r:id="rId4"/>
    <p:sldId id="259" r:id="rId5"/>
    <p:sldId id="260" r:id="rId6"/>
    <p:sldId id="261" r:id="rId7"/>
    <p:sldId id="262" r:id="rId8"/>
    <p:sldId id="263" r:id="rId9"/>
    <p:sldId id="266" r:id="rId10"/>
    <p:sldId id="267" r:id="rId11"/>
    <p:sldId id="281" r:id="rId12"/>
    <p:sldId id="282" r:id="rId13"/>
    <p:sldId id="283" r:id="rId14"/>
    <p:sldId id="284" r:id="rId15"/>
    <p:sldId id="277" r:id="rId16"/>
    <p:sldId id="278" r:id="rId17"/>
    <p:sldId id="285" r:id="rId18"/>
    <p:sldId id="28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69" autoAdjust="0"/>
  </p:normalViewPr>
  <p:slideViewPr>
    <p:cSldViewPr snapToGrid="0" snapToObjects="1">
      <p:cViewPr varScale="1">
        <p:scale>
          <a:sx n="116" d="100"/>
          <a:sy n="116" d="100"/>
        </p:scale>
        <p:origin x="-199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014CC-B75A-D54C-B85E-C1A9D0F96946}" type="datetimeFigureOut">
              <a:rPr lang="en-US" smtClean="0"/>
              <a:t>8/25/15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36D8-0501-7141-A08A-A4490A6F936C}" type="slidenum">
              <a:rPr lang="en-US" smtClean="0"/>
              <a:t>‹#›</a:t>
            </a:fld>
            <a:endParaRPr lang="en-US"/>
          </a:p>
        </p:txBody>
      </p:sp>
    </p:spTree>
    <p:extLst>
      <p:ext uri="{BB962C8B-B14F-4D97-AF65-F5344CB8AC3E}">
        <p14:creationId xmlns:p14="http://schemas.microsoft.com/office/powerpoint/2010/main" val="9824641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6</a:t>
            </a:fld>
            <a:endParaRPr lang="en-US"/>
          </a:p>
        </p:txBody>
      </p:sp>
    </p:spTree>
    <p:extLst>
      <p:ext uri="{BB962C8B-B14F-4D97-AF65-F5344CB8AC3E}">
        <p14:creationId xmlns:p14="http://schemas.microsoft.com/office/powerpoint/2010/main" val="918953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8</a:t>
            </a:fld>
            <a:endParaRPr lang="en-US"/>
          </a:p>
        </p:txBody>
      </p:sp>
    </p:spTree>
    <p:extLst>
      <p:ext uri="{BB962C8B-B14F-4D97-AF65-F5344CB8AC3E}">
        <p14:creationId xmlns:p14="http://schemas.microsoft.com/office/powerpoint/2010/main" val="341043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 is a mission that</a:t>
            </a:r>
            <a:r>
              <a:rPr lang="en-US" baseline="0" dirty="0" smtClean="0"/>
              <a:t> has potential to help fix the east limb disparity. In 2006, two satellites (named A and B for “Ahead” and “Behind” respectively) were launched into highly eccentric orbits around the Earth. These orbits were precisely calculated so that, near the apogee of their orbits, they received gravity assists from the moon, launching STEREO A into an orbit around the sun slightly closer than the Earth’s and STEREO B into a slightly more distant orbit. By </a:t>
            </a:r>
            <a:r>
              <a:rPr lang="en-US" baseline="0" dirty="0" err="1" smtClean="0"/>
              <a:t>Kepler’s</a:t>
            </a:r>
            <a:r>
              <a:rPr lang="en-US" baseline="0" dirty="0" smtClean="0"/>
              <a:t> Third Law, it follows that STEREO A orbits the sun more quickly than the Earth, while STEREO B does so more slowly. Therefore, from a geocentric perspective, the two satellites “fan out” around the sun in each direction. This means that the satellites can provide stereoscopic data of events on the sun, which, among other things, can allow for what, if only viewed from the Earth, would be ambiguous geometries to be fully constrained. As far as Hinode is concerned, however, the value of the STEREO mission is that, at the proper orbital positions around the sun, the satellite on the eastern side of the sun can give the planners information about any active regions are approaching the east limb. In theory, this intelligence should improve flare detection performance on the east limb. STEREO B had a useful view of the eastern hemisphere of the sun from early 2009 until early 2013, while STEREO A will have such a view in the coming years (2015 was the year in which the satellites crossed behind the sun. STEREO B is currently unresponsive, but STEREO A is operational). If STEREO data was used effectively on the first pass around the sun, it should be apparent in the flare capturing performance of XRT on the east limb during that time period.</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13</a:t>
            </a:fld>
            <a:endParaRPr lang="en-US"/>
          </a:p>
        </p:txBody>
      </p:sp>
    </p:spTree>
    <p:extLst>
      <p:ext uri="{BB962C8B-B14F-4D97-AF65-F5344CB8AC3E}">
        <p14:creationId xmlns:p14="http://schemas.microsoft.com/office/powerpoint/2010/main" val="2538794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went through several iterations in my analysis of of the effect of</a:t>
            </a:r>
            <a:r>
              <a:rPr lang="en-US" baseline="0" dirty="0" smtClean="0"/>
              <a:t> the STEREO mission on XRT flare imaging performance. I defined the “STEREO Era” to be</a:t>
            </a:r>
            <a:r>
              <a:rPr lang="en-US" dirty="0" smtClean="0"/>
              <a:t> from 2009-02-01</a:t>
            </a:r>
            <a:r>
              <a:rPr lang="en-US" baseline="0" dirty="0" smtClean="0"/>
              <a:t> to 2013-03-01, approximately the period in which STEREO B’s orbit was between 45 and 135 degrees offset from the Earth’s. For comparison, I used 2013-03-01 to the present as the “non-STEREO Era.” My first few attempts at analysis were flawed such that random events -- such as when 20 flares rated C5 and higher occurred during a single CCD bakeout in 2013 – had too much of an effect on the results. My best solution to this problem was actually to ignore whether or not XRT imaged the flare in question, but rather to use Hinode pointing file information to determine whether the flare occurred within the field of view of the CCD, that way phenomena such as bakeouts, orbital events, and other events that hinder XRT’s performance would not impact the result. Sometimes, however, Hinode points certain places without even the intention for it to be a good FOV for XRT, such as during certain calibration routines or events like momentum wheel maneuvers. Flares that occurred during situations like those are filtered out in this analysis because they do not reflect the ability of the planners to point based on expected solar activity. These graphs were the results of this final iteration of my analysis. They depict the proportion of flares in each region that occurred within the FOV of XRT’s CCD. The left graph is for flares of class B and higher and the right one for flares rated C5 and stronger. Both graphs show a statistically significant increase in east limb performance during the STEREO Era. For flares of class B and higher, there was a small, but statistically significant at a level of 2-sigma, drop in performance on the west limb. However, not only is it minor, but we cannot say with any confidence that such an effect persists into the imaging of more powerful, more scientifically interesting flares. This analysis seems to indicate that the Hinode planners performed better in deciding when to aim at the east limb during the so-called STEREO era, suggesting that the mission did improve flare capturing performance. STEREO A will move into a good position for viewing the east limb in the next few years, and this analysis suggests that it will be worthwhile for Hinode planners to use its data to inform their decisions.</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14</a:t>
            </a:fld>
            <a:endParaRPr lang="en-US"/>
          </a:p>
        </p:txBody>
      </p:sp>
    </p:spTree>
    <p:extLst>
      <p:ext uri="{BB962C8B-B14F-4D97-AF65-F5344CB8AC3E}">
        <p14:creationId xmlns:p14="http://schemas.microsoft.com/office/powerpoint/2010/main" val="2773990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plots show</a:t>
            </a:r>
            <a:r>
              <a:rPr lang="en-US" baseline="0" dirty="0" smtClean="0"/>
              <a:t> the frequency with which different reasons for flare detection failure occur. These graphs very clearly show that the largest cause for FLD failure is quite simply when no scientific observations are planned. A large portion of this category can be assigned to CCD bakeouts, the second most common reason depicted on these graphs. There are only two other major reasons, orbital events like eclipses or regions of high radiation and </a:t>
            </a:r>
            <a:r>
              <a:rPr lang="en-US" baseline="0" smtClean="0"/>
              <a:t>pointing failures.</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15</a:t>
            </a:fld>
            <a:endParaRPr lang="en-US"/>
          </a:p>
        </p:txBody>
      </p:sp>
    </p:spTree>
    <p:extLst>
      <p:ext uri="{BB962C8B-B14F-4D97-AF65-F5344CB8AC3E}">
        <p14:creationId xmlns:p14="http://schemas.microsoft.com/office/powerpoint/2010/main" val="3332127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first step in my comparison of the effectiveness of XRT in imaging flares during focus mode versus normal mode. Both plots are from 2014-01-01 to the present. The figure on the left shows the probability distribution of imaging a flare along the longitudinal axis of the sun for flares that occurred while the spacecraft was in “normal mode,” which is to say, not focus mode. The figure on the right shows the same information but for flares that occurred during “focus mode normal,” which is to say, focus mode while the spacecraft was not in eclipse season. During normal focus mode, XRT captured a larger proportion of flares overall, performing especially well on the western side of the disk. From approximately -500 arcseconds an east, however, focus mode performance fell behind normal performance. These trends notwithstanding, this comparison has to be done in a more quantitative manner in order to draw any conclusions.</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16</a:t>
            </a:fld>
            <a:endParaRPr lang="en-US"/>
          </a:p>
        </p:txBody>
      </p:sp>
    </p:spTree>
    <p:extLst>
      <p:ext uri="{BB962C8B-B14F-4D97-AF65-F5344CB8AC3E}">
        <p14:creationId xmlns:p14="http://schemas.microsoft.com/office/powerpoint/2010/main" val="176002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same technique as in the STEREO analysis, I broke</a:t>
            </a:r>
            <a:r>
              <a:rPr lang="en-US" baseline="0" dirty="0" smtClean="0"/>
              <a:t> down by region and determined the proportion of flares in each region for which the flare occurred within the FOV of XRT. The left figure is for flares classes B through X, while the figure on the right represents the pointing performance for flares rated C5 and higher. Note that there are only 121 focus mode flares stronger than C5, so little can be said from the right hand figure beyond how there was a drop in performance on the east limb while in focus mode. The left hand figure demonstrates slight performance boosts in focus mode on the western side of the disk, while hinting at a possible drop in performance on the east limb. Regardless of these trends, there doesn’t seem to be a very large difference in focus mode versus normal mode, though the apparent drop in performance for the typically more scientifically interesting flare – classes C5 and higher – is </a:t>
            </a:r>
            <a:r>
              <a:rPr lang="en-US" baseline="0" smtClean="0"/>
              <a:t>worth noting.</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17</a:t>
            </a:fld>
            <a:endParaRPr lang="en-US"/>
          </a:p>
        </p:txBody>
      </p:sp>
    </p:spTree>
    <p:extLst>
      <p:ext uri="{BB962C8B-B14F-4D97-AF65-F5344CB8AC3E}">
        <p14:creationId xmlns:p14="http://schemas.microsoft.com/office/powerpoint/2010/main" val="283997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5F70F8-52E5-564D-8320-79BA0FD75025}" type="datetimeFigureOut">
              <a:rPr lang="en-US" smtClean="0"/>
              <a:t>8/25/15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CC0ED9E-E214-4D47-B256-FC9B8EA1C64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F70F8-52E5-564D-8320-79BA0FD75025}" type="datetimeFigureOut">
              <a:rPr lang="en-US" smtClean="0"/>
              <a:t>8/25/15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F70F8-52E5-564D-8320-79BA0FD75025}" type="datetimeFigureOut">
              <a:rPr lang="en-US" smtClean="0"/>
              <a:t>8/25/15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5F70F8-52E5-564D-8320-79BA0FD75025}" type="datetimeFigureOut">
              <a:rPr lang="en-US" smtClean="0"/>
              <a:t>8/25/15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05F70F8-52E5-564D-8320-79BA0FD75025}" type="datetimeFigureOut">
              <a:rPr lang="en-US" smtClean="0"/>
              <a:t>8/25/15</a:t>
            </a:fld>
            <a:endParaRPr lang="en-US"/>
          </a:p>
        </p:txBody>
      </p:sp>
      <p:sp>
        <p:nvSpPr>
          <p:cNvPr id="8" name="Slide Number Placeholder 7"/>
          <p:cNvSpPr>
            <a:spLocks noGrp="1"/>
          </p:cNvSpPr>
          <p:nvPr>
            <p:ph type="sldNum" sz="quarter" idx="11"/>
          </p:nvPr>
        </p:nvSpPr>
        <p:spPr/>
        <p:txBody>
          <a:bodyPr/>
          <a:lstStyle/>
          <a:p>
            <a:fld id="{1CC0ED9E-E214-4D47-B256-FC9B8EA1C644}"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5F70F8-52E5-564D-8320-79BA0FD75025}" type="datetimeFigureOut">
              <a:rPr lang="en-US" smtClean="0"/>
              <a:t>8/25/15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5F70F8-52E5-564D-8320-79BA0FD75025}" type="datetimeFigureOut">
              <a:rPr lang="en-US" smtClean="0"/>
              <a:t>8/25/15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5F70F8-52E5-564D-8320-79BA0FD75025}" type="datetimeFigureOut">
              <a:rPr lang="en-US" smtClean="0"/>
              <a:t>8/25/15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F70F8-52E5-564D-8320-79BA0FD75025}" type="datetimeFigureOut">
              <a:rPr lang="en-US" smtClean="0"/>
              <a:t>8/25/15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F70F8-52E5-564D-8320-79BA0FD75025}" type="datetimeFigureOut">
              <a:rPr lang="en-US" smtClean="0"/>
              <a:t>8/25/15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0ED9E-E214-4D47-B256-FC9B8EA1C64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F70F8-52E5-564D-8320-79BA0FD75025}" type="datetimeFigureOut">
              <a:rPr lang="en-US" smtClean="0"/>
              <a:t>8/25/15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1CC0ED9E-E214-4D47-B256-FC9B8EA1C644}"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05F70F8-52E5-564D-8320-79BA0FD75025}" type="datetimeFigureOut">
              <a:rPr lang="en-US" smtClean="0"/>
              <a:t>8/25/15</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1CC0ED9E-E214-4D47-B256-FC9B8EA1C644}"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2.mp4"/><Relationship Id="rId2" Type="http://schemas.openxmlformats.org/officeDocument/2006/relationships/video" Target="../media/media2.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105526" cy="4571999"/>
          </a:xfrm>
        </p:spPr>
        <p:txBody>
          <a:bodyPr/>
          <a:lstStyle/>
          <a:p>
            <a:r>
              <a:rPr lang="en-US" sz="5600" dirty="0" smtClean="0"/>
              <a:t>Visualizing and analyzing </a:t>
            </a:r>
            <a:r>
              <a:rPr lang="en-US" sz="5600" dirty="0" err="1" smtClean="0"/>
              <a:t>hinode</a:t>
            </a:r>
            <a:r>
              <a:rPr lang="en-US" sz="5600" dirty="0" smtClean="0"/>
              <a:t> xrt metadata</a:t>
            </a:r>
            <a:endParaRPr lang="en-US" sz="5600" dirty="0"/>
          </a:p>
        </p:txBody>
      </p:sp>
      <p:sp>
        <p:nvSpPr>
          <p:cNvPr id="3" name="Subtitle 2"/>
          <p:cNvSpPr>
            <a:spLocks noGrp="1"/>
          </p:cNvSpPr>
          <p:nvPr>
            <p:ph type="subTitle" idx="1"/>
          </p:nvPr>
        </p:nvSpPr>
        <p:spPr/>
        <p:txBody>
          <a:bodyPr/>
          <a:lstStyle/>
          <a:p>
            <a:r>
              <a:rPr lang="en-US" dirty="0" smtClean="0"/>
              <a:t>Greg </a:t>
            </a:r>
            <a:r>
              <a:rPr lang="en-US" dirty="0" err="1" smtClean="0"/>
              <a:t>Woelki</a:t>
            </a:r>
            <a:endParaRPr lang="en-US" dirty="0"/>
          </a:p>
        </p:txBody>
      </p:sp>
    </p:spTree>
    <p:extLst>
      <p:ext uri="{BB962C8B-B14F-4D97-AF65-F5344CB8AC3E}">
        <p14:creationId xmlns:p14="http://schemas.microsoft.com/office/powerpoint/2010/main" val="4262662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rt_lifetimemovie.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52413" y="0"/>
            <a:ext cx="6859945" cy="6859945"/>
          </a:xfrm>
        </p:spPr>
      </p:pic>
      <p:sp>
        <p:nvSpPr>
          <p:cNvPr id="2" name="TextBox 1"/>
          <p:cNvSpPr txBox="1"/>
          <p:nvPr/>
        </p:nvSpPr>
        <p:spPr>
          <a:xfrm>
            <a:off x="489185" y="3670573"/>
            <a:ext cx="458379" cy="584776"/>
          </a:xfrm>
          <a:prstGeom prst="rect">
            <a:avLst/>
          </a:prstGeom>
          <a:noFill/>
        </p:spPr>
        <p:txBody>
          <a:bodyPr wrap="none" rtlCol="0">
            <a:spAutoFit/>
          </a:bodyPr>
          <a:lstStyle/>
          <a:p>
            <a:r>
              <a:rPr lang="en-US" sz="3200" dirty="0" smtClean="0"/>
              <a:t>E</a:t>
            </a:r>
            <a:endParaRPr lang="en-US" sz="3200" dirty="0"/>
          </a:p>
        </p:txBody>
      </p:sp>
      <p:sp>
        <p:nvSpPr>
          <p:cNvPr id="4" name="TextBox 3"/>
          <p:cNvSpPr txBox="1"/>
          <p:nvPr/>
        </p:nvSpPr>
        <p:spPr>
          <a:xfrm>
            <a:off x="8024519" y="3670573"/>
            <a:ext cx="582211" cy="584776"/>
          </a:xfrm>
          <a:prstGeom prst="rect">
            <a:avLst/>
          </a:prstGeom>
          <a:noFill/>
        </p:spPr>
        <p:txBody>
          <a:bodyPr wrap="none" rtlCol="0">
            <a:spAutoFit/>
          </a:bodyPr>
          <a:lstStyle/>
          <a:p>
            <a:r>
              <a:rPr lang="en-US" sz="3200" dirty="0"/>
              <a:t>W</a:t>
            </a:r>
          </a:p>
        </p:txBody>
      </p:sp>
    </p:spTree>
    <p:extLst>
      <p:ext uri="{BB962C8B-B14F-4D97-AF65-F5344CB8AC3E}">
        <p14:creationId xmlns:p14="http://schemas.microsoft.com/office/powerpoint/2010/main" val="109151392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5791200" cy="1371600"/>
          </a:xfrm>
        </p:spPr>
        <p:txBody>
          <a:bodyPr/>
          <a:lstStyle/>
          <a:p>
            <a:r>
              <a:rPr lang="en-US" dirty="0" smtClean="0"/>
              <a:t>analysis</a:t>
            </a:r>
            <a:endParaRPr lang="en-US" dirty="0"/>
          </a:p>
        </p:txBody>
      </p:sp>
      <p:pic>
        <p:nvPicPr>
          <p:cNvPr id="6" name="Picture 5"/>
          <p:cNvPicPr>
            <a:picLocks noChangeAspect="1"/>
          </p:cNvPicPr>
          <p:nvPr/>
        </p:nvPicPr>
        <p:blipFill>
          <a:blip r:embed="rId2"/>
          <a:stretch>
            <a:fillRect/>
          </a:stretch>
        </p:blipFill>
        <p:spPr>
          <a:xfrm>
            <a:off x="1792118" y="865481"/>
            <a:ext cx="5992519" cy="5992519"/>
          </a:xfrm>
          <a:prstGeom prst="rect">
            <a:avLst/>
          </a:prstGeom>
        </p:spPr>
      </p:pic>
    </p:spTree>
    <p:extLst>
      <p:ext uri="{BB962C8B-B14F-4D97-AF65-F5344CB8AC3E}">
        <p14:creationId xmlns:p14="http://schemas.microsoft.com/office/powerpoint/2010/main" val="23205405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5791200" cy="1371600"/>
          </a:xfrm>
        </p:spPr>
        <p:txBody>
          <a:bodyPr/>
          <a:lstStyle/>
          <a:p>
            <a:r>
              <a:rPr lang="en-US" dirty="0" smtClean="0"/>
              <a:t>Analysis</a:t>
            </a:r>
            <a:endParaRPr lang="en-US" dirty="0"/>
          </a:p>
        </p:txBody>
      </p:sp>
      <p:pic>
        <p:nvPicPr>
          <p:cNvPr id="4" name="Picture 3"/>
          <p:cNvPicPr>
            <a:picLocks noChangeAspect="1"/>
          </p:cNvPicPr>
          <p:nvPr/>
        </p:nvPicPr>
        <p:blipFill>
          <a:blip r:embed="rId2"/>
          <a:stretch>
            <a:fillRect/>
          </a:stretch>
        </p:blipFill>
        <p:spPr>
          <a:xfrm>
            <a:off x="1796784" y="888999"/>
            <a:ext cx="5969002" cy="5969002"/>
          </a:xfrm>
          <a:prstGeom prst="rect">
            <a:avLst/>
          </a:prstGeom>
        </p:spPr>
      </p:pic>
    </p:spTree>
    <p:extLst>
      <p:ext uri="{BB962C8B-B14F-4D97-AF65-F5344CB8AC3E}">
        <p14:creationId xmlns:p14="http://schemas.microsoft.com/office/powerpoint/2010/main" val="28859183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a:t>
            </a:r>
            <a:endParaRPr lang="en-US" dirty="0"/>
          </a:p>
        </p:txBody>
      </p:sp>
      <p:pic>
        <p:nvPicPr>
          <p:cNvPr id="4" name="Picture 3"/>
          <p:cNvPicPr>
            <a:picLocks noChangeAspect="1"/>
          </p:cNvPicPr>
          <p:nvPr/>
        </p:nvPicPr>
        <p:blipFill>
          <a:blip r:embed="rId3"/>
          <a:stretch>
            <a:fillRect/>
          </a:stretch>
        </p:blipFill>
        <p:spPr>
          <a:xfrm>
            <a:off x="1561630" y="1590167"/>
            <a:ext cx="5977150" cy="4779533"/>
          </a:xfrm>
          <a:prstGeom prst="rect">
            <a:avLst/>
          </a:prstGeom>
        </p:spPr>
      </p:pic>
      <p:sp>
        <p:nvSpPr>
          <p:cNvPr id="5" name="Rectangle 4"/>
          <p:cNvSpPr/>
          <p:nvPr/>
        </p:nvSpPr>
        <p:spPr>
          <a:xfrm>
            <a:off x="1467556" y="6353988"/>
            <a:ext cx="6071224" cy="246221"/>
          </a:xfrm>
          <a:prstGeom prst="rect">
            <a:avLst/>
          </a:prstGeom>
        </p:spPr>
        <p:txBody>
          <a:bodyPr wrap="square">
            <a:spAutoFit/>
          </a:bodyPr>
          <a:lstStyle/>
          <a:p>
            <a:r>
              <a:rPr lang="en-US" sz="1000" dirty="0"/>
              <a:t>http://</a:t>
            </a:r>
            <a:r>
              <a:rPr lang="en-US" sz="1000" dirty="0" err="1"/>
              <a:t>cse.ssl.berkeley.edu</a:t>
            </a:r>
            <a:r>
              <a:rPr lang="en-US" sz="1000" dirty="0"/>
              <a:t>/</a:t>
            </a:r>
            <a:r>
              <a:rPr lang="en-US" sz="1000" dirty="0" err="1"/>
              <a:t>stereo_solarwind</a:t>
            </a:r>
            <a:r>
              <a:rPr lang="en-US" sz="1000" dirty="0"/>
              <a:t>/</a:t>
            </a:r>
            <a:r>
              <a:rPr lang="en-US" sz="1000" dirty="0" err="1"/>
              <a:t>img</a:t>
            </a:r>
            <a:r>
              <a:rPr lang="en-US" sz="1000" dirty="0"/>
              <a:t>/</a:t>
            </a:r>
            <a:r>
              <a:rPr lang="en-US" sz="1000" dirty="0" err="1"/>
              <a:t>missionsFolder</a:t>
            </a:r>
            <a:r>
              <a:rPr lang="en-US" sz="1000" dirty="0"/>
              <a:t>/</a:t>
            </a:r>
            <a:r>
              <a:rPr lang="en-US" sz="1000" dirty="0" err="1"/>
              <a:t>STEREO_orbit.bmp</a:t>
            </a:r>
            <a:endParaRPr lang="en-US" sz="1000" dirty="0"/>
          </a:p>
        </p:txBody>
      </p:sp>
    </p:spTree>
    <p:extLst>
      <p:ext uri="{BB962C8B-B14F-4D97-AF65-F5344CB8AC3E}">
        <p14:creationId xmlns:p14="http://schemas.microsoft.com/office/powerpoint/2010/main" val="40436002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 Analysis</a:t>
            </a:r>
            <a:endParaRPr lang="en-US" dirty="0"/>
          </a:p>
        </p:txBody>
      </p:sp>
      <p:pic>
        <p:nvPicPr>
          <p:cNvPr id="6" name="Picture 5"/>
          <p:cNvPicPr>
            <a:picLocks noChangeAspect="1"/>
          </p:cNvPicPr>
          <p:nvPr/>
        </p:nvPicPr>
        <p:blipFill>
          <a:blip r:embed="rId3"/>
          <a:stretch>
            <a:fillRect/>
          </a:stretch>
        </p:blipFill>
        <p:spPr>
          <a:xfrm>
            <a:off x="336772" y="1817486"/>
            <a:ext cx="4108437" cy="4405487"/>
          </a:xfrm>
          <a:prstGeom prst="rect">
            <a:avLst/>
          </a:prstGeom>
        </p:spPr>
      </p:pic>
      <p:pic>
        <p:nvPicPr>
          <p:cNvPr id="7" name="Picture 6"/>
          <p:cNvPicPr>
            <a:picLocks noChangeAspect="1"/>
          </p:cNvPicPr>
          <p:nvPr/>
        </p:nvPicPr>
        <p:blipFill>
          <a:blip r:embed="rId4"/>
          <a:stretch>
            <a:fillRect/>
          </a:stretch>
        </p:blipFill>
        <p:spPr>
          <a:xfrm>
            <a:off x="4653939" y="1817486"/>
            <a:ext cx="4108436" cy="4405487"/>
          </a:xfrm>
          <a:prstGeom prst="rect">
            <a:avLst/>
          </a:prstGeom>
        </p:spPr>
      </p:pic>
    </p:spTree>
    <p:extLst>
      <p:ext uri="{BB962C8B-B14F-4D97-AF65-F5344CB8AC3E}">
        <p14:creationId xmlns:p14="http://schemas.microsoft.com/office/powerpoint/2010/main" val="300531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103064" cy="1371600"/>
          </a:xfrm>
        </p:spPr>
        <p:txBody>
          <a:bodyPr/>
          <a:lstStyle/>
          <a:p>
            <a:r>
              <a:rPr lang="en-US" dirty="0" err="1" smtClean="0"/>
              <a:t>Fld</a:t>
            </a:r>
            <a:r>
              <a:rPr lang="en-US" dirty="0" smtClean="0"/>
              <a:t> failure analysis</a:t>
            </a:r>
            <a:endParaRPr lang="en-US" dirty="0"/>
          </a:p>
        </p:txBody>
      </p:sp>
      <p:pic>
        <p:nvPicPr>
          <p:cNvPr id="6" name="Picture 5"/>
          <p:cNvPicPr>
            <a:picLocks noChangeAspect="1"/>
          </p:cNvPicPr>
          <p:nvPr/>
        </p:nvPicPr>
        <p:blipFill>
          <a:blip r:embed="rId3"/>
          <a:stretch>
            <a:fillRect/>
          </a:stretch>
        </p:blipFill>
        <p:spPr>
          <a:xfrm>
            <a:off x="4684889" y="1963610"/>
            <a:ext cx="4106926" cy="3913848"/>
          </a:xfrm>
          <a:prstGeom prst="rect">
            <a:avLst/>
          </a:prstGeom>
        </p:spPr>
      </p:pic>
      <p:pic>
        <p:nvPicPr>
          <p:cNvPr id="7" name="Picture 6"/>
          <p:cNvPicPr>
            <a:picLocks noChangeAspect="1"/>
          </p:cNvPicPr>
          <p:nvPr/>
        </p:nvPicPr>
        <p:blipFill>
          <a:blip r:embed="rId4"/>
          <a:stretch>
            <a:fillRect/>
          </a:stretch>
        </p:blipFill>
        <p:spPr>
          <a:xfrm>
            <a:off x="188148" y="1963610"/>
            <a:ext cx="4109690" cy="3886033"/>
          </a:xfrm>
          <a:prstGeom prst="rect">
            <a:avLst/>
          </a:prstGeom>
        </p:spPr>
      </p:pic>
    </p:spTree>
    <p:extLst>
      <p:ext uri="{BB962C8B-B14F-4D97-AF65-F5344CB8AC3E}">
        <p14:creationId xmlns:p14="http://schemas.microsoft.com/office/powerpoint/2010/main" val="26488581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96948" cy="1371600"/>
          </a:xfrm>
        </p:spPr>
        <p:txBody>
          <a:bodyPr/>
          <a:lstStyle/>
          <a:p>
            <a:r>
              <a:rPr lang="en-US" dirty="0" smtClean="0"/>
              <a:t>Focus mode analysis</a:t>
            </a:r>
            <a:endParaRPr lang="en-US" dirty="0"/>
          </a:p>
        </p:txBody>
      </p:sp>
      <p:pic>
        <p:nvPicPr>
          <p:cNvPr id="6" name="Picture 5"/>
          <p:cNvPicPr>
            <a:picLocks noChangeAspect="1"/>
          </p:cNvPicPr>
          <p:nvPr/>
        </p:nvPicPr>
        <p:blipFill>
          <a:blip r:embed="rId3"/>
          <a:stretch>
            <a:fillRect/>
          </a:stretch>
        </p:blipFill>
        <p:spPr>
          <a:xfrm>
            <a:off x="278411" y="1865301"/>
            <a:ext cx="4569984" cy="4569984"/>
          </a:xfrm>
          <a:prstGeom prst="rect">
            <a:avLst/>
          </a:prstGeom>
        </p:spPr>
      </p:pic>
      <p:pic>
        <p:nvPicPr>
          <p:cNvPr id="7" name="Picture 6"/>
          <p:cNvPicPr>
            <a:picLocks noChangeAspect="1"/>
          </p:cNvPicPr>
          <p:nvPr/>
        </p:nvPicPr>
        <p:blipFill rotWithShape="1">
          <a:blip r:embed="rId4"/>
          <a:srcRect r="13475"/>
          <a:stretch/>
        </p:blipFill>
        <p:spPr>
          <a:xfrm>
            <a:off x="4848395" y="1865301"/>
            <a:ext cx="3954180" cy="4569984"/>
          </a:xfrm>
          <a:prstGeom prst="rect">
            <a:avLst/>
          </a:prstGeom>
        </p:spPr>
      </p:pic>
    </p:spTree>
    <p:extLst>
      <p:ext uri="{BB962C8B-B14F-4D97-AF65-F5344CB8AC3E}">
        <p14:creationId xmlns:p14="http://schemas.microsoft.com/office/powerpoint/2010/main" val="25851605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582120" cy="1371600"/>
          </a:xfrm>
        </p:spPr>
        <p:txBody>
          <a:bodyPr/>
          <a:lstStyle/>
          <a:p>
            <a:r>
              <a:rPr lang="en-US" dirty="0" smtClean="0"/>
              <a:t>Focus mode analysis</a:t>
            </a:r>
            <a:endParaRPr lang="en-US" dirty="0"/>
          </a:p>
        </p:txBody>
      </p:sp>
      <p:pic>
        <p:nvPicPr>
          <p:cNvPr id="5" name="Picture 4"/>
          <p:cNvPicPr>
            <a:picLocks noChangeAspect="1"/>
          </p:cNvPicPr>
          <p:nvPr/>
        </p:nvPicPr>
        <p:blipFill>
          <a:blip r:embed="rId3"/>
          <a:stretch>
            <a:fillRect/>
          </a:stretch>
        </p:blipFill>
        <p:spPr>
          <a:xfrm>
            <a:off x="347720" y="1806538"/>
            <a:ext cx="4108437" cy="4405488"/>
          </a:xfrm>
          <a:prstGeom prst="rect">
            <a:avLst/>
          </a:prstGeom>
        </p:spPr>
      </p:pic>
      <p:pic>
        <p:nvPicPr>
          <p:cNvPr id="6" name="Picture 5"/>
          <p:cNvPicPr>
            <a:picLocks noChangeAspect="1"/>
          </p:cNvPicPr>
          <p:nvPr/>
        </p:nvPicPr>
        <p:blipFill>
          <a:blip r:embed="rId4"/>
          <a:stretch>
            <a:fillRect/>
          </a:stretch>
        </p:blipFill>
        <p:spPr>
          <a:xfrm>
            <a:off x="4710561" y="1806538"/>
            <a:ext cx="4108438" cy="4405488"/>
          </a:xfrm>
          <a:prstGeom prst="rect">
            <a:avLst/>
          </a:prstGeom>
        </p:spPr>
      </p:pic>
    </p:spTree>
    <p:extLst>
      <p:ext uri="{BB962C8B-B14F-4D97-AF65-F5344CB8AC3E}">
        <p14:creationId xmlns:p14="http://schemas.microsoft.com/office/powerpoint/2010/main" val="3811834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dirty="0" smtClean="0"/>
              <a:t>Unmistakable drop in performance at east limb</a:t>
            </a:r>
          </a:p>
          <a:p>
            <a:pPr marL="800100" lvl="1" indent="-342900">
              <a:buFont typeface="Arial"/>
              <a:buChar char="•"/>
            </a:pPr>
            <a:r>
              <a:rPr lang="en-US" sz="1600" dirty="0"/>
              <a:t>Pointing </a:t>
            </a:r>
            <a:r>
              <a:rPr lang="en-US" sz="1600" dirty="0" smtClean="0"/>
              <a:t>failures</a:t>
            </a:r>
          </a:p>
          <a:p>
            <a:pPr marL="800100" lvl="1" indent="-342900">
              <a:buFont typeface="Arial"/>
              <a:buChar char="•"/>
            </a:pPr>
            <a:r>
              <a:rPr lang="en-US" sz="1600" dirty="0" smtClean="0"/>
              <a:t>STEREO data wasn’t used effectively</a:t>
            </a:r>
          </a:p>
          <a:p>
            <a:pPr marL="342900" indent="-342900">
              <a:buFont typeface="Arial"/>
              <a:buChar char="•"/>
            </a:pPr>
            <a:r>
              <a:rPr lang="en-US" dirty="0" smtClean="0"/>
              <a:t>Duty cycle is the primary cause of all FLD failures</a:t>
            </a:r>
          </a:p>
          <a:p>
            <a:pPr marL="800100" lvl="1" indent="-342900">
              <a:buFont typeface="Arial"/>
              <a:buChar char="•"/>
            </a:pPr>
            <a:r>
              <a:rPr lang="en-US" sz="1600" dirty="0" smtClean="0"/>
              <a:t>Observing during HOP 79/130 routines would have minimal effect</a:t>
            </a:r>
          </a:p>
          <a:p>
            <a:pPr marL="342900" indent="-342900">
              <a:buFont typeface="Arial"/>
              <a:buChar char="•"/>
            </a:pPr>
            <a:r>
              <a:rPr lang="en-US" dirty="0" smtClean="0"/>
              <a:t>Bakeouts are the second largest cause</a:t>
            </a:r>
          </a:p>
          <a:p>
            <a:pPr marL="800100" lvl="1" indent="-342900">
              <a:buFont typeface="Arial"/>
              <a:buChar char="•"/>
            </a:pPr>
            <a:r>
              <a:rPr lang="en-US" sz="1600" dirty="0"/>
              <a:t>I</a:t>
            </a:r>
            <a:r>
              <a:rPr lang="en-US" sz="1600" dirty="0" smtClean="0"/>
              <a:t>nvestigate possibility of lowering frequency and/or duration?</a:t>
            </a:r>
          </a:p>
          <a:p>
            <a:pPr marL="342900" indent="-342900">
              <a:buFont typeface="Arial"/>
              <a:buChar char="•"/>
            </a:pPr>
            <a:r>
              <a:rPr lang="en-US" dirty="0" smtClean="0"/>
              <a:t>FLD algorithm is very effective at identifying M flares within field of view but misses C flares at edge of field</a:t>
            </a:r>
          </a:p>
          <a:p>
            <a:pPr marL="800100" lvl="1" indent="-342900">
              <a:buFont typeface="Arial"/>
              <a:buChar char="•"/>
            </a:pPr>
            <a:r>
              <a:rPr lang="en-US" sz="1600" dirty="0" smtClean="0"/>
              <a:t>Add location-based weighting to the algorithm?</a:t>
            </a:r>
          </a:p>
          <a:p>
            <a:pPr marL="342900" indent="-342900">
              <a:buFont typeface="Arial"/>
              <a:buChar char="•"/>
            </a:pPr>
            <a:r>
              <a:rPr lang="en-US" dirty="0" smtClean="0"/>
              <a:t>2014-2015 non-eclipse Focus Mode data suggests similar flare capturing performance to Normal Mode</a:t>
            </a:r>
          </a:p>
          <a:p>
            <a:pPr marL="800100" lvl="1" indent="-342900">
              <a:buFont typeface="Arial"/>
              <a:buChar char="•"/>
            </a:pPr>
            <a:r>
              <a:rPr lang="en-US" sz="1600" dirty="0" smtClean="0"/>
              <a:t>Only a few hundred flares during non-eclipse FM in 2014-2015</a:t>
            </a:r>
          </a:p>
          <a:p>
            <a:pPr lvl="1" indent="0">
              <a:buNone/>
            </a:pPr>
            <a:endParaRPr lang="en-US" dirty="0" smtClean="0"/>
          </a:p>
        </p:txBody>
      </p:sp>
    </p:spTree>
    <p:extLst>
      <p:ext uri="{BB962C8B-B14F-4D97-AF65-F5344CB8AC3E}">
        <p14:creationId xmlns:p14="http://schemas.microsoft.com/office/powerpoint/2010/main" val="99329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smtClean="0"/>
              <a:t>Hinode XRT</a:t>
            </a:r>
          </a:p>
          <a:p>
            <a:pPr marL="342900" indent="-342900">
              <a:buFont typeface="Arial"/>
              <a:buChar char="•"/>
            </a:pPr>
            <a:r>
              <a:rPr lang="en-US" dirty="0" smtClean="0"/>
              <a:t>XRT Pointing Visualization/Planning Tool</a:t>
            </a:r>
          </a:p>
          <a:p>
            <a:pPr marL="342900" indent="-342900">
              <a:buFont typeface="Arial"/>
              <a:buChar char="•"/>
            </a:pPr>
            <a:r>
              <a:rPr lang="en-US" dirty="0" smtClean="0"/>
              <a:t>XRT Flare Imaging Performance Analysis</a:t>
            </a:r>
            <a:endParaRPr lang="en-US" dirty="0"/>
          </a:p>
        </p:txBody>
      </p:sp>
    </p:spTree>
    <p:extLst>
      <p:ext uri="{BB962C8B-B14F-4D97-AF65-F5344CB8AC3E}">
        <p14:creationId xmlns:p14="http://schemas.microsoft.com/office/powerpoint/2010/main" val="12521351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Hinode</a:t>
            </a:r>
            <a:endParaRPr lang="en-US" dirty="0"/>
          </a:p>
        </p:txBody>
      </p:sp>
      <p:pic>
        <p:nvPicPr>
          <p:cNvPr id="4" name="Content Placeholder 3"/>
          <p:cNvPicPr>
            <a:picLocks noGrp="1" noChangeAspect="1"/>
          </p:cNvPicPr>
          <p:nvPr>
            <p:ph idx="1"/>
          </p:nvPr>
        </p:nvPicPr>
        <p:blipFill rotWithShape="1">
          <a:blip r:embed="rId2"/>
          <a:srcRect t="3045" b="1065"/>
          <a:stretch/>
        </p:blipFill>
        <p:spPr>
          <a:xfrm>
            <a:off x="457200" y="1752600"/>
            <a:ext cx="7620000" cy="4465696"/>
          </a:xfrm>
        </p:spPr>
      </p:pic>
      <p:sp>
        <p:nvSpPr>
          <p:cNvPr id="5" name="TextBox 4"/>
          <p:cNvSpPr txBox="1"/>
          <p:nvPr/>
        </p:nvSpPr>
        <p:spPr>
          <a:xfrm>
            <a:off x="373158" y="6163791"/>
            <a:ext cx="7003669" cy="246221"/>
          </a:xfrm>
          <a:prstGeom prst="rect">
            <a:avLst/>
          </a:prstGeom>
          <a:noFill/>
        </p:spPr>
        <p:txBody>
          <a:bodyPr wrap="square" rtlCol="0">
            <a:spAutoFit/>
          </a:bodyPr>
          <a:lstStyle/>
          <a:p>
            <a:r>
              <a:rPr lang="en-US" sz="1000" dirty="0" smtClean="0"/>
              <a:t>http://</a:t>
            </a:r>
            <a:r>
              <a:rPr lang="en-US" sz="1000" dirty="0" err="1" smtClean="0"/>
              <a:t>www.nasa.gov</a:t>
            </a:r>
            <a:r>
              <a:rPr lang="en-US" sz="1000" dirty="0" smtClean="0"/>
              <a:t>/sites/default/files/styles/</a:t>
            </a:r>
            <a:r>
              <a:rPr lang="en-US" sz="1000" dirty="0" err="1" smtClean="0"/>
              <a:t>full_width</a:t>
            </a:r>
            <a:r>
              <a:rPr lang="en-US" sz="1000" dirty="0" smtClean="0"/>
              <a:t>/public/thumbnails/image/hinode_spacecraft_0.jpg</a:t>
            </a:r>
            <a:endParaRPr lang="en-US" sz="1000" dirty="0"/>
          </a:p>
        </p:txBody>
      </p:sp>
    </p:spTree>
    <p:extLst>
      <p:ext uri="{BB962C8B-B14F-4D97-AF65-F5344CB8AC3E}">
        <p14:creationId xmlns:p14="http://schemas.microsoft.com/office/powerpoint/2010/main" val="36860943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pic>
        <p:nvPicPr>
          <p:cNvPr id="6" name="Content Placeholder 5"/>
          <p:cNvPicPr>
            <a:picLocks noGrp="1" noChangeAspect="1"/>
          </p:cNvPicPr>
          <p:nvPr>
            <p:ph idx="1"/>
          </p:nvPr>
        </p:nvPicPr>
        <p:blipFill rotWithShape="1">
          <a:blip r:embed="rId2"/>
          <a:srcRect l="-196" r="-196"/>
          <a:stretch/>
        </p:blipFill>
        <p:spPr>
          <a:xfrm>
            <a:off x="457200" y="1559732"/>
            <a:ext cx="8228013" cy="4072581"/>
          </a:xfrm>
        </p:spPr>
      </p:pic>
      <p:sp>
        <p:nvSpPr>
          <p:cNvPr id="7" name="TextBox 6"/>
          <p:cNvSpPr txBox="1"/>
          <p:nvPr/>
        </p:nvSpPr>
        <p:spPr>
          <a:xfrm>
            <a:off x="419848" y="5939320"/>
            <a:ext cx="4164640" cy="246221"/>
          </a:xfrm>
          <a:prstGeom prst="rect">
            <a:avLst/>
          </a:prstGeom>
          <a:noFill/>
        </p:spPr>
        <p:txBody>
          <a:bodyPr wrap="square" rtlCol="0">
            <a:spAutoFit/>
          </a:bodyPr>
          <a:lstStyle/>
          <a:p>
            <a:r>
              <a:rPr lang="en-US" sz="1000" dirty="0" smtClean="0"/>
              <a:t>http://</a:t>
            </a:r>
            <a:r>
              <a:rPr lang="en-US" sz="1000" dirty="0" err="1" smtClean="0"/>
              <a:t>inspirehep.net</a:t>
            </a:r>
            <a:r>
              <a:rPr lang="en-US" sz="1000" dirty="0" smtClean="0"/>
              <a:t>/record/877387/files/</a:t>
            </a:r>
            <a:r>
              <a:rPr lang="en-US" sz="1000" dirty="0" err="1" smtClean="0"/>
              <a:t>fig_optical_elements.png</a:t>
            </a:r>
            <a:endParaRPr lang="en-US" sz="1000" dirty="0"/>
          </a:p>
        </p:txBody>
      </p:sp>
    </p:spTree>
    <p:extLst>
      <p:ext uri="{BB962C8B-B14F-4D97-AF65-F5344CB8AC3E}">
        <p14:creationId xmlns:p14="http://schemas.microsoft.com/office/powerpoint/2010/main" val="31920193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pic>
        <p:nvPicPr>
          <p:cNvPr id="4" name="Content Placeholder 3"/>
          <p:cNvPicPr>
            <a:picLocks noGrp="1" noChangeAspect="1"/>
          </p:cNvPicPr>
          <p:nvPr>
            <p:ph idx="1"/>
          </p:nvPr>
        </p:nvPicPr>
        <p:blipFill rotWithShape="1">
          <a:blip r:embed="rId2"/>
          <a:srcRect l="-258" r="-1565"/>
          <a:stretch/>
        </p:blipFill>
        <p:spPr>
          <a:xfrm>
            <a:off x="354835" y="1553505"/>
            <a:ext cx="8544049" cy="4525963"/>
          </a:xfrm>
        </p:spPr>
      </p:pic>
      <p:sp>
        <p:nvSpPr>
          <p:cNvPr id="5" name="TextBox 4"/>
          <p:cNvSpPr txBox="1"/>
          <p:nvPr/>
        </p:nvSpPr>
        <p:spPr>
          <a:xfrm>
            <a:off x="457200" y="6182121"/>
            <a:ext cx="4417110" cy="246221"/>
          </a:xfrm>
          <a:prstGeom prst="rect">
            <a:avLst/>
          </a:prstGeom>
          <a:noFill/>
        </p:spPr>
        <p:txBody>
          <a:bodyPr wrap="square" rtlCol="0">
            <a:spAutoFit/>
          </a:bodyPr>
          <a:lstStyle/>
          <a:p>
            <a:r>
              <a:rPr lang="en-US" sz="1000" dirty="0" smtClean="0"/>
              <a:t>http://</a:t>
            </a:r>
            <a:r>
              <a:rPr lang="en-US" sz="1000" dirty="0" err="1" smtClean="0"/>
              <a:t>inspirehep.net</a:t>
            </a:r>
            <a:r>
              <a:rPr lang="en-US" sz="1000" dirty="0" smtClean="0"/>
              <a:t>/record/877387/files/</a:t>
            </a:r>
            <a:r>
              <a:rPr lang="en-US" sz="1000" dirty="0" err="1" smtClean="0"/>
              <a:t>fig_FW.png</a:t>
            </a:r>
            <a:endParaRPr lang="en-US" sz="1000" dirty="0"/>
          </a:p>
        </p:txBody>
      </p:sp>
    </p:spTree>
    <p:extLst>
      <p:ext uri="{BB962C8B-B14F-4D97-AF65-F5344CB8AC3E}">
        <p14:creationId xmlns:p14="http://schemas.microsoft.com/office/powerpoint/2010/main" val="33639285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err="1" smtClean="0"/>
              <a:t>Synoptics</a:t>
            </a:r>
            <a:endParaRPr lang="en-US" dirty="0" smtClean="0"/>
          </a:p>
          <a:p>
            <a:pPr marL="342900" indent="-342900">
              <a:buFont typeface="Arial"/>
              <a:buChar char="•"/>
            </a:pPr>
            <a:r>
              <a:rPr lang="en-US" dirty="0" smtClean="0"/>
              <a:t>Pointing plans – tracking</a:t>
            </a:r>
          </a:p>
          <a:p>
            <a:pPr marL="342900" indent="-342900">
              <a:buFont typeface="Arial"/>
              <a:buChar char="•"/>
            </a:pPr>
            <a:r>
              <a:rPr lang="en-US" dirty="0" smtClean="0"/>
              <a:t>Flare Detection Patrol Images</a:t>
            </a:r>
          </a:p>
          <a:p>
            <a:pPr marL="342900" indent="-342900">
              <a:buFont typeface="Arial"/>
              <a:buChar char="•"/>
            </a:pPr>
            <a:r>
              <a:rPr lang="en-US" dirty="0" smtClean="0"/>
              <a:t>Flare Response Images</a:t>
            </a:r>
          </a:p>
          <a:p>
            <a:pPr marL="342900" indent="-342900">
              <a:buFont typeface="Arial"/>
              <a:buChar char="•"/>
            </a:pPr>
            <a:r>
              <a:rPr lang="en-US" dirty="0" smtClean="0"/>
              <a:t>Focus Mode</a:t>
            </a:r>
          </a:p>
          <a:p>
            <a:pPr marL="342900" indent="-342900">
              <a:buFont typeface="Arial"/>
              <a:buChar char="•"/>
            </a:pPr>
            <a:r>
              <a:rPr lang="en-US" dirty="0" smtClean="0"/>
              <a:t>Eclipse season</a:t>
            </a:r>
            <a:endParaRPr lang="en-US" dirty="0"/>
          </a:p>
        </p:txBody>
      </p:sp>
    </p:spTree>
    <p:extLst>
      <p:ext uri="{BB962C8B-B14F-4D97-AF65-F5344CB8AC3E}">
        <p14:creationId xmlns:p14="http://schemas.microsoft.com/office/powerpoint/2010/main" val="23265629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Autofit/>
          </a:bodyPr>
          <a:lstStyle/>
          <a:p>
            <a:r>
              <a:rPr lang="en-US" sz="3200" dirty="0" smtClean="0"/>
              <a:t>XRT Pointing Visualization/Planning Tool</a:t>
            </a:r>
            <a:endParaRPr lang="en-US" sz="3200" dirty="0"/>
          </a:p>
        </p:txBody>
      </p:sp>
      <p:sp>
        <p:nvSpPr>
          <p:cNvPr id="3" name="Content Placeholder 2"/>
          <p:cNvSpPr>
            <a:spLocks noGrp="1"/>
          </p:cNvSpPr>
          <p:nvPr>
            <p:ph idx="1"/>
          </p:nvPr>
        </p:nvSpPr>
        <p:spPr/>
        <p:txBody>
          <a:bodyPr/>
          <a:lstStyle/>
          <a:p>
            <a:pPr marL="342900" indent="-342900">
              <a:buFont typeface="Arial"/>
              <a:buChar char="•"/>
            </a:pPr>
            <a:r>
              <a:rPr lang="en-US" dirty="0" smtClean="0"/>
              <a:t>Python 2.7</a:t>
            </a:r>
          </a:p>
          <a:p>
            <a:pPr marL="342900" indent="-342900">
              <a:buFont typeface="Arial"/>
              <a:buChar char="•"/>
            </a:pPr>
            <a:r>
              <a:rPr lang="en-US" dirty="0" smtClean="0"/>
              <a:t>Iterates through </a:t>
            </a:r>
            <a:r>
              <a:rPr lang="en-US" dirty="0" err="1" smtClean="0"/>
              <a:t>synoptics</a:t>
            </a:r>
            <a:endParaRPr lang="en-US" dirty="0" smtClean="0"/>
          </a:p>
          <a:p>
            <a:pPr marL="342900" indent="-342900">
              <a:buFont typeface="Arial"/>
              <a:buChar char="•"/>
            </a:pPr>
            <a:r>
              <a:rPr lang="en-US" dirty="0" smtClean="0"/>
              <a:t>Displays </a:t>
            </a:r>
            <a:r>
              <a:rPr lang="en-US" dirty="0" err="1" smtClean="0"/>
              <a:t>synoptics</a:t>
            </a:r>
            <a:r>
              <a:rPr lang="en-US" dirty="0" smtClean="0"/>
              <a:t> with additional data:</a:t>
            </a:r>
          </a:p>
          <a:p>
            <a:pPr lvl="1"/>
            <a:r>
              <a:rPr lang="en-US" dirty="0" smtClean="0"/>
              <a:t>  Pointing fields of view</a:t>
            </a:r>
          </a:p>
          <a:p>
            <a:pPr lvl="1"/>
            <a:r>
              <a:rPr lang="en-US" dirty="0" smtClean="0"/>
              <a:t>  Flare response field of view and number of images</a:t>
            </a:r>
          </a:p>
          <a:p>
            <a:pPr lvl="1"/>
            <a:r>
              <a:rPr lang="en-US" dirty="0" smtClean="0"/>
              <a:t>  Flares – labeled by class</a:t>
            </a:r>
            <a:endParaRPr lang="en-US" dirty="0"/>
          </a:p>
          <a:p>
            <a:pPr marL="342900" indent="-342900">
              <a:buFont typeface="Arial"/>
              <a:buChar char="•"/>
            </a:pPr>
            <a:r>
              <a:rPr lang="en-US" dirty="0" smtClean="0"/>
              <a:t>Frames assembled into 1 FPS video for help planning</a:t>
            </a:r>
          </a:p>
          <a:p>
            <a:endParaRPr lang="en-US" dirty="0" smtClean="0"/>
          </a:p>
        </p:txBody>
      </p:sp>
    </p:spTree>
    <p:extLst>
      <p:ext uri="{BB962C8B-B14F-4D97-AF65-F5344CB8AC3E}">
        <p14:creationId xmlns:p14="http://schemas.microsoft.com/office/powerpoint/2010/main" val="21652326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4-09-06T06031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0"/>
            <a:ext cx="6858000" cy="6858000"/>
          </a:xfrm>
          <a:prstGeom prst="rect">
            <a:avLst/>
          </a:prstGeom>
        </p:spPr>
      </p:pic>
    </p:spTree>
    <p:extLst>
      <p:ext uri="{BB962C8B-B14F-4D97-AF65-F5344CB8AC3E}">
        <p14:creationId xmlns:p14="http://schemas.microsoft.com/office/powerpoint/2010/main" val="35785127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09432" cy="1371600"/>
          </a:xfrm>
        </p:spPr>
        <p:txBody>
          <a:bodyPr>
            <a:noAutofit/>
          </a:bodyPr>
          <a:lstStyle/>
          <a:p>
            <a:r>
              <a:rPr lang="en-US" sz="3200" dirty="0" smtClean="0"/>
              <a:t>Analysis of XRT Flare Imaging Performance</a:t>
            </a:r>
            <a:endParaRPr lang="en-US" sz="3200" dirty="0"/>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dirty="0" smtClean="0"/>
              <a:t>First analyzed performance with respect to the location of flares</a:t>
            </a:r>
          </a:p>
          <a:p>
            <a:pPr marL="342900" indent="-342900">
              <a:buFont typeface="Arial"/>
              <a:buChar char="•"/>
            </a:pPr>
            <a:r>
              <a:rPr lang="en-US" dirty="0" smtClean="0"/>
              <a:t>Imaging </a:t>
            </a:r>
            <a:r>
              <a:rPr lang="en-US" dirty="0"/>
              <a:t>probability </a:t>
            </a:r>
            <a:r>
              <a:rPr lang="en-US" dirty="0" smtClean="0"/>
              <a:t>curves</a:t>
            </a:r>
          </a:p>
          <a:p>
            <a:pPr marL="342900" indent="-342900">
              <a:buFont typeface="Arial"/>
              <a:buChar char="•"/>
            </a:pPr>
            <a:r>
              <a:rPr lang="en-US" dirty="0" smtClean="0"/>
              <a:t>STEREO </a:t>
            </a:r>
          </a:p>
          <a:p>
            <a:pPr marL="342900" indent="-342900">
              <a:buFont typeface="Arial"/>
              <a:buChar char="•"/>
            </a:pPr>
            <a:r>
              <a:rPr lang="en-US" dirty="0" smtClean="0"/>
              <a:t>FLD </a:t>
            </a:r>
            <a:r>
              <a:rPr lang="en-US" dirty="0"/>
              <a:t>response likelihood vs. </a:t>
            </a:r>
            <a:r>
              <a:rPr lang="en-US" dirty="0" smtClean="0"/>
              <a:t>location</a:t>
            </a:r>
          </a:p>
          <a:p>
            <a:pPr marL="342900" indent="-342900">
              <a:buFont typeface="Arial"/>
              <a:buChar char="•"/>
            </a:pPr>
            <a:r>
              <a:rPr lang="en-US" dirty="0" smtClean="0"/>
              <a:t>FLD </a:t>
            </a:r>
            <a:r>
              <a:rPr lang="en-US" dirty="0"/>
              <a:t>response likelihood vs. flare </a:t>
            </a:r>
            <a:r>
              <a:rPr lang="en-US" dirty="0" smtClean="0"/>
              <a:t>class</a:t>
            </a:r>
          </a:p>
          <a:p>
            <a:pPr marL="342900" indent="-342900">
              <a:buFont typeface="Arial"/>
              <a:buChar char="•"/>
            </a:pPr>
            <a:r>
              <a:rPr lang="en-US" dirty="0" smtClean="0"/>
              <a:t>Focus Mode</a:t>
            </a:r>
          </a:p>
          <a:p>
            <a:pPr marL="342900" indent="-342900">
              <a:buFont typeface="Arial"/>
              <a:buChar char="•"/>
            </a:pPr>
            <a:r>
              <a:rPr lang="en-US" dirty="0" smtClean="0"/>
              <a:t>Eclipse </a:t>
            </a:r>
            <a:r>
              <a:rPr lang="en-US" dirty="0"/>
              <a:t>Focus </a:t>
            </a:r>
            <a:r>
              <a:rPr lang="en-US" dirty="0" smtClean="0"/>
              <a:t>Mode</a:t>
            </a:r>
          </a:p>
          <a:p>
            <a:pPr marL="342900" indent="-342900">
              <a:buFont typeface="Arial"/>
              <a:buChar char="•"/>
            </a:pPr>
            <a:r>
              <a:rPr lang="en-US" dirty="0" smtClean="0"/>
              <a:t>Normal Mode</a:t>
            </a:r>
          </a:p>
          <a:p>
            <a:pPr marL="342900" indent="-342900">
              <a:buFont typeface="Arial"/>
              <a:buChar char="•"/>
            </a:pPr>
            <a:r>
              <a:rPr lang="en-US" dirty="0" smtClean="0"/>
              <a:t>FLD </a:t>
            </a:r>
            <a:r>
              <a:rPr lang="en-US" dirty="0"/>
              <a:t>failure reasons vs. </a:t>
            </a:r>
            <a:r>
              <a:rPr lang="en-US" dirty="0" smtClean="0"/>
              <a:t>location</a:t>
            </a:r>
          </a:p>
          <a:p>
            <a:pPr marL="342900" indent="-342900">
              <a:buFont typeface="Arial"/>
              <a:buChar char="•"/>
            </a:pPr>
            <a:r>
              <a:rPr lang="en-US" dirty="0" smtClean="0"/>
              <a:t>FLD </a:t>
            </a:r>
            <a:r>
              <a:rPr lang="en-US" dirty="0"/>
              <a:t>failure reasons vs. class</a:t>
            </a:r>
          </a:p>
        </p:txBody>
      </p:sp>
    </p:spTree>
    <p:extLst>
      <p:ext uri="{BB962C8B-B14F-4D97-AF65-F5344CB8AC3E}">
        <p14:creationId xmlns:p14="http://schemas.microsoft.com/office/powerpoint/2010/main" val="66348599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2145</TotalTime>
  <Words>1592</Words>
  <Application>Microsoft Macintosh PowerPoint</Application>
  <PresentationFormat>On-screen Show (4:3)</PresentationFormat>
  <Paragraphs>72</Paragraphs>
  <Slides>18</Slides>
  <Notes>7</Notes>
  <HiddenSlides>0</HiddenSlides>
  <MMClips>2</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Essential</vt:lpstr>
      <vt:lpstr>Visualizing and analyzing hinode xrt metadata</vt:lpstr>
      <vt:lpstr>Overview</vt:lpstr>
      <vt:lpstr>Hinode</vt:lpstr>
      <vt:lpstr>XRT</vt:lpstr>
      <vt:lpstr>XRT</vt:lpstr>
      <vt:lpstr>XRT</vt:lpstr>
      <vt:lpstr>XRT Pointing Visualization/Planning Tool</vt:lpstr>
      <vt:lpstr>PowerPoint Presentation</vt:lpstr>
      <vt:lpstr>Analysis of XRT Flare Imaging Performance</vt:lpstr>
      <vt:lpstr>PowerPoint Presentation</vt:lpstr>
      <vt:lpstr>analysis</vt:lpstr>
      <vt:lpstr>Analysis</vt:lpstr>
      <vt:lpstr>STEREO</vt:lpstr>
      <vt:lpstr>STEREO Analysis</vt:lpstr>
      <vt:lpstr>Fld failure analysis</vt:lpstr>
      <vt:lpstr>Focus mode analysis</vt:lpstr>
      <vt:lpstr>Focus mode analysis</vt:lpstr>
      <vt:lpstr>Conclusions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XRT</dc:title>
  <dc:creator>Greg</dc:creator>
  <cp:lastModifiedBy>Greg</cp:lastModifiedBy>
  <cp:revision>70</cp:revision>
  <dcterms:created xsi:type="dcterms:W3CDTF">2015-08-03T14:46:05Z</dcterms:created>
  <dcterms:modified xsi:type="dcterms:W3CDTF">2015-08-25T20:28:36Z</dcterms:modified>
</cp:coreProperties>
</file>